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74" r:id="rId3"/>
    <p:sldId id="264" r:id="rId4"/>
    <p:sldId id="260" r:id="rId5"/>
    <p:sldId id="277" r:id="rId6"/>
    <p:sldId id="271" r:id="rId7"/>
    <p:sldId id="273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95" autoAdjust="0"/>
  </p:normalViewPr>
  <p:slideViewPr>
    <p:cSldViewPr>
      <p:cViewPr varScale="1">
        <p:scale>
          <a:sx n="100" d="100"/>
          <a:sy n="100" d="100"/>
        </p:scale>
        <p:origin x="-18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43EB9-78EA-488D-A68B-32F24DE41D4E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F8293-9CB8-4A2C-8FB9-2843C5F7A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F8293-9CB8-4A2C-8FB9-2843C5F7A11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F8293-9CB8-4A2C-8FB9-2843C5F7A11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F8293-9CB8-4A2C-8FB9-2843C5F7A11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F8293-9CB8-4A2C-8FB9-2843C5F7A11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Приоритетный проект департамента образования «Пермские ясли»:</a:t>
            </a:r>
          </a:p>
          <a:p>
            <a:pPr algn="ctr">
              <a:buNone/>
            </a:pPr>
            <a:r>
              <a:rPr lang="ru-RU" b="1" smtClean="0"/>
              <a:t> семейные </a:t>
            </a:r>
            <a:r>
              <a:rPr lang="ru-RU" b="1" dirty="0" smtClean="0"/>
              <a:t>дошкольные группы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Приоритеты РФ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28671"/>
          <a:ext cx="8429684" cy="571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8382"/>
                <a:gridCol w="4691302"/>
              </a:tblGrid>
              <a:tr h="29752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Мероприятие </a:t>
                      </a:r>
                      <a:endParaRPr lang="ru-RU" sz="1600" dirty="0"/>
                    </a:p>
                  </a:txBody>
                  <a:tcPr/>
                </a:tc>
              </a:tr>
              <a:tr h="73029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Указ Президента РФ № 204 от 7 мая 2018 года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100 %- </a:t>
                      </a:r>
                      <a:r>
                        <a:rPr lang="ru-RU" sz="1600" dirty="0" err="1" smtClean="0"/>
                        <a:t>ная</a:t>
                      </a:r>
                      <a:r>
                        <a:rPr lang="ru-RU" sz="1600" dirty="0" smtClean="0"/>
                        <a:t> доступность (к 2021 году) дошкольного образования для детей в возрасте до трех лет</a:t>
                      </a:r>
                      <a:endParaRPr lang="ru-RU" sz="1600" dirty="0"/>
                    </a:p>
                  </a:txBody>
                  <a:tcPr/>
                </a:tc>
              </a:tr>
              <a:tr h="1363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проект «Создание условий для осуществления трудовой занятости женщин с детьми, включая ликвидацию очереди в ясли для детей до трех лет»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вариативных форм дошкольного образования (ГКП, семейные дошкольные группы, места в НОУ)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82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«Десятилетие детства»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увеличение численности родителей, получивших возможность совмещать трудовые обязанности с воспитанием детей;</a:t>
                      </a:r>
                    </a:p>
                    <a:p>
                      <a:pPr marL="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создание  дополнительных мест для детей в возрасте от 2 месяцев до 3 лет	</a:t>
                      </a:r>
                    </a:p>
                  </a:txBody>
                  <a:tcPr/>
                </a:tc>
              </a:tr>
              <a:tr h="18055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Государственная программа РФ"Развитие образования»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(Постановление Правительства РФ от 26.12.2017 N 1642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(ред. от 26.04.2018)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доступность дошкольного образования для детей в возрасте от 2 месяцев до 3 лет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Семейные дошкольные группы: НПА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85795"/>
          <a:ext cx="8786874" cy="598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3571900"/>
                <a:gridCol w="3571900"/>
              </a:tblGrid>
              <a:tr h="5000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НПА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НПА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</a:tr>
              <a:tr h="1237278">
                <a:tc rowSpan="2"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            </a:t>
                      </a:r>
                    </a:p>
                    <a:p>
                      <a:pPr algn="l"/>
                      <a:endParaRPr lang="ru-RU" sz="1600" dirty="0" smtClean="0"/>
                    </a:p>
                    <a:p>
                      <a:pPr algn="l"/>
                      <a:endParaRPr lang="ru-RU" sz="1600" dirty="0" smtClean="0"/>
                    </a:p>
                    <a:p>
                      <a:pPr algn="l"/>
                      <a:endParaRPr lang="ru-RU" sz="1600" dirty="0" smtClean="0"/>
                    </a:p>
                    <a:p>
                      <a:pPr algn="l"/>
                      <a:r>
                        <a:rPr lang="ru-RU" sz="1600" dirty="0" smtClean="0"/>
                        <a:t>Федеральный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Письмо </a:t>
                      </a:r>
                      <a:r>
                        <a:rPr lang="ru-RU" sz="1600" dirty="0" err="1" smtClean="0"/>
                        <a:t>Минобрнауки</a:t>
                      </a:r>
                      <a:r>
                        <a:rPr lang="ru-RU" sz="1600" baseline="0" dirty="0" smtClean="0"/>
                        <a:t> РФ от 27.09.2012 № 08-406 «Об организации семейных дошкольных групп в качестве структурных подразделений ДОУ»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 региональный  опыт создания и функционирования семейных</a:t>
                      </a:r>
                      <a:r>
                        <a:rPr lang="ru-RU" sz="1600" baseline="0" dirty="0" smtClean="0"/>
                        <a:t> групп</a:t>
                      </a:r>
                      <a:endParaRPr lang="ru-RU" sz="1600" dirty="0"/>
                    </a:p>
                  </a:txBody>
                  <a:tcPr/>
                </a:tc>
              </a:tr>
              <a:tr h="9544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Письмо ФС по надзору в сфере защиты прав потребителей и благополучия человека от 29.06.2010 № 01/9618-0-32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 санитарные</a:t>
                      </a:r>
                      <a:r>
                        <a:rPr lang="ru-RU" sz="1600" baseline="0" dirty="0" smtClean="0"/>
                        <a:t> нормы для жилого помещения</a:t>
                      </a:r>
                      <a:endParaRPr lang="ru-RU" sz="1600" dirty="0"/>
                    </a:p>
                  </a:txBody>
                  <a:tcPr/>
                </a:tc>
              </a:tr>
              <a:tr h="17659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Региональный</a:t>
                      </a:r>
                    </a:p>
                    <a:p>
                      <a:pPr algn="l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Закон Пермского края «Об образовании в Пермском крае» от 12.03.2014 № 308-ПК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18. Семейные дошкольные группы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семейные дошкольные группы могут иметь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общеразвивающую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направленность или осуществлять присмотр и уход за детьми,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воспитатель – педагогический работник,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семейная группа – структурное подразделение ДОУ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37008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Муниципальный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Постановление администрации</a:t>
                      </a:r>
                      <a:r>
                        <a:rPr lang="ru-RU" sz="1600" baseline="0" dirty="0" smtClean="0"/>
                        <a:t> г.Перми от 11.01.2019 № 10 «Об утверждении Порядка организации семейных дошкольных групп»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 условия</a:t>
                      </a:r>
                      <a:r>
                        <a:rPr lang="ru-RU" sz="1600" baseline="0" dirty="0" smtClean="0"/>
                        <a:t> создания,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/>
                        <a:t> требования к воспитателю,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/>
                        <a:t> порядок работы семейной группы,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/>
                        <a:t> финансовое обеспечение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Пермская модель семейной группы (условия)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/>
            <a:r>
              <a:rPr lang="ru-RU" sz="2900" dirty="0" smtClean="0"/>
              <a:t>присмотр и уход, реализация образовательной программы;</a:t>
            </a:r>
          </a:p>
          <a:p>
            <a:pPr algn="just"/>
            <a:r>
              <a:rPr lang="ru-RU" sz="2900" dirty="0" smtClean="0"/>
              <a:t>педагогическое образование мамы (воспитателя);</a:t>
            </a:r>
          </a:p>
          <a:p>
            <a:pPr algn="just"/>
            <a:r>
              <a:rPr lang="ru-RU" sz="2900" dirty="0" smtClean="0"/>
              <a:t>не менее трех детей в контингенте;</a:t>
            </a:r>
          </a:p>
          <a:p>
            <a:pPr algn="just"/>
            <a:r>
              <a:rPr lang="ru-RU" sz="2900" dirty="0" smtClean="0"/>
              <a:t>доставка питания из МДОУ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Порядок создания семейной группы</a:t>
            </a:r>
          </a:p>
        </p:txBody>
      </p:sp>
      <p:pic>
        <p:nvPicPr>
          <p:cNvPr id="4" name="Picture 2" descr="C:\Users\ershova-os\Desktop\depositphotos_10116244-stock-illustration-kid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r="27586"/>
          <a:stretch>
            <a:fillRect/>
          </a:stretch>
        </p:blipFill>
        <p:spPr bwMode="auto">
          <a:xfrm>
            <a:off x="785786" y="1643050"/>
            <a:ext cx="1090459" cy="1143008"/>
          </a:xfrm>
          <a:prstGeom prst="rect">
            <a:avLst/>
          </a:prstGeom>
          <a:noFill/>
        </p:spPr>
      </p:pic>
      <p:pic>
        <p:nvPicPr>
          <p:cNvPr id="5" name="Picture 2" descr="C:\Users\ershova-os\Desktop\depositphotos_10116244-stock-illustration-kids.jpg"/>
          <p:cNvPicPr>
            <a:picLocks noChangeAspect="1" noChangeArrowheads="1"/>
          </p:cNvPicPr>
          <p:nvPr/>
        </p:nvPicPr>
        <p:blipFill>
          <a:blip r:embed="rId3" cstate="print"/>
          <a:srcRect r="27586"/>
          <a:stretch>
            <a:fillRect/>
          </a:stretch>
        </p:blipFill>
        <p:spPr bwMode="auto">
          <a:xfrm>
            <a:off x="785786" y="2928934"/>
            <a:ext cx="1090459" cy="1143008"/>
          </a:xfrm>
          <a:prstGeom prst="rect">
            <a:avLst/>
          </a:prstGeom>
          <a:noFill/>
        </p:spPr>
      </p:pic>
      <p:pic>
        <p:nvPicPr>
          <p:cNvPr id="6" name="Picture 2" descr="C:\Users\ershova-os\Desktop\depositphotos_10116244-stock-illustration-kids.jpg"/>
          <p:cNvPicPr>
            <a:picLocks noChangeAspect="1" noChangeArrowheads="1"/>
          </p:cNvPicPr>
          <p:nvPr/>
        </p:nvPicPr>
        <p:blipFill>
          <a:blip r:embed="rId3" cstate="print"/>
          <a:srcRect r="27586"/>
          <a:stretch>
            <a:fillRect/>
          </a:stretch>
        </p:blipFill>
        <p:spPr bwMode="auto">
          <a:xfrm>
            <a:off x="785786" y="4286256"/>
            <a:ext cx="1090459" cy="1143008"/>
          </a:xfrm>
          <a:prstGeom prst="rect">
            <a:avLst/>
          </a:prstGeom>
          <a:noFill/>
        </p:spPr>
      </p:pic>
      <p:sp>
        <p:nvSpPr>
          <p:cNvPr id="7" name="Стрелка вправо 6"/>
          <p:cNvSpPr/>
          <p:nvPr/>
        </p:nvSpPr>
        <p:spPr>
          <a:xfrm rot="1084075">
            <a:off x="2061714" y="2207897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643174" y="2928934"/>
            <a:ext cx="1428760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00299" y="3244334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    ДО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 rot="20274032">
            <a:off x="2061715" y="4565352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061714" y="3279467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143372" y="3214686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929454" y="2214554"/>
            <a:ext cx="1428760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3000372"/>
            <a:ext cx="1571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Комиссия:</a:t>
            </a:r>
          </a:p>
          <a:p>
            <a:pPr algn="ctr"/>
            <a:r>
              <a:rPr lang="ru-RU" b="1" dirty="0" smtClean="0"/>
              <a:t>ДО, в т.ч. РОО, ДОУ</a:t>
            </a:r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6286512" y="2786058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6286512" y="3643314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929454" y="3500438"/>
            <a:ext cx="1428760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714876" y="2928934"/>
            <a:ext cx="1428760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72330" y="2428868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отказ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929454" y="3857628"/>
            <a:ext cx="1438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разрешение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7393801" y="5107793"/>
            <a:ext cx="50006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5400000">
            <a:off x="7393801" y="4536289"/>
            <a:ext cx="50006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7491781" y="4581185"/>
            <a:ext cx="493255" cy="474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flipH="1">
            <a:off x="6786578" y="5643578"/>
            <a:ext cx="1857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Мама: </a:t>
            </a:r>
          </a:p>
          <a:p>
            <a:r>
              <a:rPr lang="ru-RU" sz="1400" b="1" dirty="0" smtClean="0"/>
              <a:t>штат МДОУ</a:t>
            </a:r>
            <a:endParaRPr lang="ru-RU" sz="1400" dirty="0"/>
          </a:p>
        </p:txBody>
      </p:sp>
      <p:sp>
        <p:nvSpPr>
          <p:cNvPr id="45" name="Прямоугольник 44"/>
          <p:cNvSpPr/>
          <p:nvPr/>
        </p:nvSpPr>
        <p:spPr>
          <a:xfrm rot="10800000" flipV="1">
            <a:off x="3428992" y="5453723"/>
            <a:ext cx="16189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/>
          </a:p>
        </p:txBody>
      </p:sp>
      <p:sp>
        <p:nvSpPr>
          <p:cNvPr id="32" name="Прямоугольник 31"/>
          <p:cNvSpPr/>
          <p:nvPr/>
        </p:nvSpPr>
        <p:spPr>
          <a:xfrm>
            <a:off x="6786578" y="5004128"/>
            <a:ext cx="2482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</a:rPr>
              <a:t>Приказ : </a:t>
            </a:r>
          </a:p>
          <a:p>
            <a:pPr lvl="0"/>
            <a:r>
              <a:rPr lang="ru-RU" sz="1400" b="1" dirty="0" err="1" smtClean="0">
                <a:solidFill>
                  <a:prstClr val="black"/>
                </a:solidFill>
              </a:rPr>
              <a:t>структурка</a:t>
            </a:r>
            <a:r>
              <a:rPr lang="ru-RU" sz="1400" b="1" dirty="0" smtClean="0">
                <a:solidFill>
                  <a:prstClr val="black"/>
                </a:solidFill>
              </a:rPr>
              <a:t> МДОУ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6200000">
            <a:off x="7393801" y="5679297"/>
            <a:ext cx="50006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858016" y="6211669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Дети: </a:t>
            </a:r>
          </a:p>
          <a:p>
            <a:r>
              <a:rPr lang="ru-RU" sz="1400" b="1" dirty="0" smtClean="0"/>
              <a:t>контингент МДОУ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Этапы создания семейной группы</a:t>
            </a:r>
            <a:br>
              <a:rPr lang="ru-RU" sz="2400" b="1" dirty="0" smtClean="0"/>
            </a:br>
            <a:r>
              <a:rPr lang="ru-RU" sz="2400" b="1" dirty="0" smtClean="0"/>
              <a:t>Родитель (законный представитель)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43528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5280"/>
              </a:tblGrid>
              <a:tr h="5112568">
                <a:tc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письменное заявление Родителя об организации семейной группы;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справка о составе семьи;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документ, удостоверяющий личность Родителя;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копия документа о педагогическом образовании или повышении квалификации по специальности «Дошкольная педагогика и психология»; 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копия документа, подтверждающего наличие на праве собственности или ином законном основании достаточными для открытия семейной группы жилищными условиями</a:t>
                      </a:r>
                    </a:p>
                    <a:p>
                      <a:endParaRPr lang="ru-RU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marL="0" indent="342900">
              <a:spcBef>
                <a:spcPts val="0"/>
              </a:spcBef>
            </a:pPr>
            <a:r>
              <a:rPr lang="ru-RU" sz="2400" b="1" dirty="0" smtClean="0"/>
              <a:t>Этапы создания семейной группы </a:t>
            </a:r>
            <a:br>
              <a:rPr lang="ru-RU" sz="2400" b="1" dirty="0" smtClean="0"/>
            </a:br>
            <a:r>
              <a:rPr lang="ru-RU" sz="2400" b="1" dirty="0" smtClean="0"/>
              <a:t>Департамент образования</a:t>
            </a:r>
            <a:endParaRPr lang="ru-RU" sz="2800" b="1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256584">
                <a:tc>
                  <a:txBody>
                    <a:bodyPr/>
                    <a:lstStyle/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проводит экспертизу поданных документов;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создает комиссию по обследованию жилищно-бытовых условий заявителя;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подписывает акт обследования;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издает приказ начальника департамента о создании семейной группы с закреплением МДОУ (при отсутствии нарушений, выявленных в результате обследования);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зачисляет детей в МДОУ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Этапы создания семейной группы </a:t>
            </a:r>
            <a:br>
              <a:rPr lang="ru-RU" sz="2400" b="1" dirty="0" smtClean="0"/>
            </a:br>
            <a:r>
              <a:rPr lang="ru-RU" sz="2400" b="1" dirty="0" smtClean="0"/>
              <a:t>Руководитель МАДОУ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752528">
                <a:tc>
                  <a:txBody>
                    <a:bodyPr/>
                    <a:lstStyle/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заключает договор между собственником (нанимателем) жилого помещения, определяющий условия размещения группы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None/>
                      </a:pPr>
                      <a:endParaRPr lang="ru-RU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издает приказ по МДОУ о создании группы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None/>
                      </a:pPr>
                      <a:endParaRPr lang="ru-RU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вносит изменения в учредительные документы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None/>
                      </a:pPr>
                      <a:endParaRPr lang="ru-RU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заключает трудовой договор с воспитателем</a:t>
                      </a:r>
                    </a:p>
                    <a:p>
                      <a:pPr marL="0" indent="34290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Arial" charset="0"/>
                        <a:buNone/>
                      </a:pPr>
                      <a:endParaRPr lang="ru-RU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498</Words>
  <Application>Microsoft Office PowerPoint</Application>
  <PresentationFormat>Экран (4:3)</PresentationFormat>
  <Paragraphs>83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Приоритеты РФ</vt:lpstr>
      <vt:lpstr>Семейные дошкольные группы: НПА</vt:lpstr>
      <vt:lpstr>Пермская модель семейной группы (условия)</vt:lpstr>
      <vt:lpstr>Порядок создания семейной группы</vt:lpstr>
      <vt:lpstr>Этапы создания семейной группы Родитель (законный представитель) </vt:lpstr>
      <vt:lpstr>Этапы создания семейной группы  Департамент образования</vt:lpstr>
      <vt:lpstr>Этапы создания семейной группы  Руководитель МАДОУ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семейных дошкольных групп в г.Перми</dc:title>
  <dc:creator>Ершова Ольга Станиславовна</dc:creator>
  <cp:lastModifiedBy>pinzar-mv</cp:lastModifiedBy>
  <cp:revision>147</cp:revision>
  <dcterms:modified xsi:type="dcterms:W3CDTF">2020-06-04T05:49:21Z</dcterms:modified>
</cp:coreProperties>
</file>